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859" r:id="rId2"/>
    <p:sldId id="1017" r:id="rId3"/>
    <p:sldId id="1018" r:id="rId4"/>
    <p:sldId id="1019" r:id="rId5"/>
    <p:sldId id="1020" r:id="rId6"/>
    <p:sldId id="1021" r:id="rId7"/>
    <p:sldId id="1022" r:id="rId8"/>
    <p:sldId id="1034" r:id="rId9"/>
    <p:sldId id="1035" r:id="rId10"/>
    <p:sldId id="1024" r:id="rId11"/>
    <p:sldId id="1025" r:id="rId12"/>
    <p:sldId id="1026" r:id="rId13"/>
    <p:sldId id="1030" r:id="rId14"/>
    <p:sldId id="1031" r:id="rId15"/>
    <p:sldId id="1033" r:id="rId16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3" d="100"/>
          <a:sy n="113" d="100"/>
        </p:scale>
        <p:origin x="456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2025/6/15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Module  </a:t>
            </a:r>
            <a:r>
              <a:rPr lang="en-US" altLang="zh-CN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Unit 2</a:t>
            </a: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Daming took a photo of his father.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20688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五、从方框中选择合适的句子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补全对话。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Mum, I went to the zoo with my friends last Sunday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spc="-100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pc="-1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 And I took many </a:t>
            </a:r>
            <a:endParaRPr lang="en-US" altLang="zh-CN" spc="-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photos 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my mobile phone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手机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pc="-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spc="-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Really? May I have a look?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 did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383238" y="2132856"/>
            <a:ext cx="5328592" cy="3323987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A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 I saw lots of animals at the zoo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B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 What did you do there?</a:t>
            </a:r>
            <a:endParaRPr lang="zh-CN" altLang="zh-CN" sz="105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C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 Who took this photo?</a:t>
            </a:r>
            <a:endParaRPr lang="zh-CN" altLang="zh-CN" sz="105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D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 When did you arrive there?</a:t>
            </a:r>
            <a:endParaRPr lang="zh-CN" altLang="zh-CN" sz="105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E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 How did you go there?</a:t>
            </a:r>
            <a:endParaRPr lang="zh-CN" altLang="zh-CN" sz="105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358902" y="202334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338212" y="2677319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4960330" y="460539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75253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_________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went to the zoo by bus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arrived at the zoo at nine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o’clock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 you have a good time?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 we did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667700" y="90801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E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2667700" y="216715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D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6111280" y="1844824"/>
            <a:ext cx="5328592" cy="3323987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A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 I saw lots of animals at the zoo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B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 What did you do there?</a:t>
            </a:r>
            <a:endParaRPr lang="zh-CN" altLang="zh-CN" sz="105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C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 Who took this photo?</a:t>
            </a:r>
            <a:endParaRPr lang="zh-CN" altLang="zh-CN" sz="105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D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 When did you arrive there?</a:t>
            </a:r>
            <a:endParaRPr lang="zh-CN" altLang="zh-CN" sz="105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E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 How did you go there?</a:t>
            </a:r>
            <a:endParaRPr lang="zh-CN" altLang="zh-CN" sz="105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147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933950" algn="l"/>
                <a:tab pos="80105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John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暑假去哪里度假了呢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根据思维导图回答问题。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933950" algn="l"/>
                <a:tab pos="8010525" algn="l"/>
              </a:tabLst>
            </a:pPr>
            <a:endParaRPr lang="en-US" altLang="zh-CN" b="1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933950" algn="l"/>
                <a:tab pos="8010525" algn="l"/>
              </a:tabLst>
            </a:pPr>
            <a:endParaRPr lang="en-US" altLang="zh-CN" b="1" dirty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933950" algn="l"/>
                <a:tab pos="8010525" algn="l"/>
              </a:tabLst>
            </a:pPr>
            <a:endParaRPr lang="en-US" altLang="zh-CN" b="1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933950" algn="l"/>
                <a:tab pos="8010525" algn="l"/>
              </a:tabLst>
            </a:pPr>
            <a:endParaRPr lang="en-US" altLang="zh-CN" b="1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933950" algn="l"/>
                <a:tab pos="8010525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did John go?	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 went there with John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933950" algn="l"/>
                <a:tab pos="801052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 	_______________________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gyy48.jpg" descr="id:214749446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403478" y="1549132"/>
            <a:ext cx="5400600" cy="218337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60854" y="4670750"/>
            <a:ext cx="342914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He went to Qingdao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5375126" y="4670750"/>
            <a:ext cx="212423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His parents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5217807"/>
            <a:ext cx="11485848" cy="130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933950" algn="l"/>
                <a:tab pos="8010525" algn="l"/>
              </a:tabLst>
            </a:pP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did John go there?	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did John do there? </a:t>
            </a:r>
          </a:p>
          <a:p>
            <a:pPr eaLnBrk="1" hangingPunct="0">
              <a:spcAft>
                <a:spcPts val="0"/>
              </a:spcAft>
              <a:tabLst>
                <a:tab pos="4933950" algn="l"/>
                <a:tab pos="801052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 	_______________________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60854" y="5779242"/>
            <a:ext cx="3829831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He went there by train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375126" y="5786680"/>
            <a:ext cx="3299301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He went swimming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6752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51820"/>
            <a:ext cx="11485848" cy="5133713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七、阅读短文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完成下列各题。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lnSpc>
                <a:spcPct val="14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parents and I arrived in Beijing on Friday evening by plane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Saturday morning, we went to </a:t>
            </a:r>
            <a:r>
              <a:rPr lang="en-US" altLang="zh-CN" sz="26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600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bus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wall is very old but very grand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宏伟的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also very long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took us about three hours to walk to the top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were not many people that day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took lots of pictures of the wall and plants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next day, we walked to </a:t>
            </a:r>
            <a:r>
              <a:rPr lang="en-US" altLang="zh-CN" sz="26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600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different zones of animals, such as the Panda House, the Fish House and so on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animals are very cute and lovely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the help of the guide, I learnt much about them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had a good weekend in Beijing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hope I can visit Beijing every year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25自主探究提优-通.EPS" descr="id:214749329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5" y="874216"/>
            <a:ext cx="8254632" cy="684116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3838087" y="2647078"/>
            <a:ext cx="2282997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/>
              <a:t>the Great Wall</a:t>
            </a:r>
            <a:endParaRPr lang="zh-CN" altLang="en-US" sz="2600" dirty="0"/>
          </a:p>
        </p:txBody>
      </p:sp>
      <p:sp>
        <p:nvSpPr>
          <p:cNvPr id="4" name="矩形 3"/>
          <p:cNvSpPr/>
          <p:nvPr/>
        </p:nvSpPr>
        <p:spPr>
          <a:xfrm>
            <a:off x="5833052" y="4271745"/>
            <a:ext cx="1843774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/>
              <a:t>Beijing </a:t>
            </a:r>
            <a:r>
              <a:rPr lang="en-US" altLang="zh-CN" sz="2600" dirty="0" smtClean="0"/>
              <a:t>Zoo</a:t>
            </a:r>
            <a:endParaRPr lang="zh-CN" altLang="en-US" sz="2600" dirty="0"/>
          </a:p>
        </p:txBody>
      </p:sp>
    </p:spTree>
    <p:extLst>
      <p:ext uri="{BB962C8B-B14F-4D97-AF65-F5344CB8AC3E}">
        <p14:creationId xmlns:p14="http://schemas.microsoft.com/office/powerpoint/2010/main" val="3739388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从方框中选择合适的一项填在文中横线上。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990750" y="1620026"/>
            <a:ext cx="7704856" cy="523220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Beijing Zoo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           the 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Great Wall</a:t>
            </a:r>
            <a:endParaRPr lang="zh-CN" altLang="zh-CN" sz="105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132856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文中提到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wall is very old but very grand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also very long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took us about three hours to walk to the top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，这些描述都与长城的特点相符，故填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Great Wall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4005064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“There are different zones of animals, such as the Panda House, the Fish House and so on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可知，这里描述的是动物园，故填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Beijing Zoo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3434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45173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短文中都提到了哪些交通方式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在对应图片的括号内打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√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71120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71120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449263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  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gyy49.jpg" descr="id:214749447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43671" y="2568362"/>
            <a:ext cx="1900617" cy="1385186"/>
          </a:xfrm>
          <a:prstGeom prst="rect">
            <a:avLst/>
          </a:prstGeom>
        </p:spPr>
      </p:pic>
      <p:pic>
        <p:nvPicPr>
          <p:cNvPr id="4" name="gyy50.jpg" descr="id:214749448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926854" y="2571869"/>
            <a:ext cx="2060575" cy="1104900"/>
          </a:xfrm>
          <a:prstGeom prst="rect">
            <a:avLst/>
          </a:prstGeom>
        </p:spPr>
      </p:pic>
      <p:pic>
        <p:nvPicPr>
          <p:cNvPr id="5" name="gyy51.jpg" descr="id:2147494493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233523" y="2654715"/>
            <a:ext cx="2060575" cy="1104900"/>
          </a:xfrm>
          <a:prstGeom prst="rect">
            <a:avLst/>
          </a:prstGeom>
        </p:spPr>
      </p:pic>
      <p:pic>
        <p:nvPicPr>
          <p:cNvPr id="6" name="gyy52.jpg" descr="id:2147494500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7553721" y="2576292"/>
            <a:ext cx="2067560" cy="1261745"/>
          </a:xfrm>
          <a:prstGeom prst="rect">
            <a:avLst/>
          </a:prstGeom>
        </p:spPr>
      </p:pic>
      <p:pic>
        <p:nvPicPr>
          <p:cNvPr id="7" name="gyy53.jpg" descr="id:2147494507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9960438" y="2848070"/>
            <a:ext cx="2068830" cy="85026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1325426" y="4166996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√</a:t>
            </a:r>
            <a:endParaRPr lang="zh-CN" altLang="en-US" dirty="0">
              <a:latin typeface="宋体" panose="02010600030101010101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593804" y="4180245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√</a:t>
            </a:r>
            <a:endParaRPr lang="zh-CN" altLang="en-US" dirty="0">
              <a:latin typeface="宋体" panose="02010600030101010101" pitchFamily="2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0723970" y="4211664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√</a:t>
            </a:r>
            <a:endParaRPr lang="zh-CN" altLang="en-US" dirty="0">
              <a:latin typeface="宋体" panose="02010600030101010101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60854" y="4769969"/>
            <a:ext cx="877997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文中提到的交通方式有步行、坐飞机和坐公交车。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3580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5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70256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选择合适的答语。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0688" algn="l"/>
                <a:tab pos="7531100" algn="l"/>
                <a:tab pos="80105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went to the British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Museum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went by bus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0688" algn="l"/>
                <a:tab pos="7531100" algn="l"/>
                <a:tab pos="801052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0688" algn="l"/>
                <a:tab pos="7531100" algn="l"/>
                <a:tab pos="801052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watched TV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washed clothes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课内基础提优-通.EPS" descr="id:214749321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1245339"/>
            <a:ext cx="10756265" cy="79692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50590" y="3241854"/>
            <a:ext cx="3180614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Where did they go?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50590" y="4490536"/>
            <a:ext cx="4389343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What did she do last night?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82638" y="272779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003476" y="400471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94343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38557"/>
            <a:ext cx="11485848" cy="3323987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230688" algn="l"/>
                <a:tab pos="7531100" algn="l"/>
                <a:tab pos="80105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he did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she did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0688" algn="l"/>
                <a:tab pos="7531100" algn="l"/>
                <a:tab pos="801052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 hangingPunct="0">
              <a:spcAft>
                <a:spcPts val="0"/>
              </a:spcAft>
              <a:tabLst>
                <a:tab pos="4230688" algn="l"/>
                <a:tab pos="7531100" algn="l"/>
                <a:tab pos="801052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ten o’clock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pc="-12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pc="-12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pc="-12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went there by bike</a:t>
            </a:r>
            <a:r>
              <a:rPr lang="en-US" altLang="zh-CN" spc="-12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spc="-12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0688" algn="l"/>
                <a:tab pos="7531100" algn="l"/>
                <a:tab pos="801052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 hangingPunct="0">
              <a:spcAft>
                <a:spcPts val="0"/>
              </a:spcAft>
              <a:tabLst>
                <a:tab pos="4230688" algn="l"/>
                <a:tab pos="7531100" algn="l"/>
                <a:tab pos="801052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went shopping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 plane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1761197"/>
            <a:ext cx="3828292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Did he take a boat trip?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0854" y="3167590"/>
            <a:ext cx="3749681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How did they go there?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60854" y="4346520"/>
            <a:ext cx="5407249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What did you do at the weekend? 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61800" y="1351999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982638" y="263836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935364" y="391054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17555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38958"/>
            <a:ext cx="11485848" cy="324217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二、判断下列句子中单词画线部分发音是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相同。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is a picture b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have a little d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 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s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ab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 you, Lanlan?	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Is it w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ar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 on the f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ar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m?</a:t>
            </a:r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982638" y="207762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001874" y="2698433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982638" y="3378170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001874" y="4054320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32612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007012"/>
            <a:ext cx="11485848" cy="324217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三、单项选择。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Daming took a photo _________his father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5021263" algn="l"/>
                <a:tab pos="5114925" algn="l"/>
                <a:tab pos="8609013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021263" algn="l"/>
                <a:tab pos="5114925" algn="l"/>
                <a:tab pos="8609013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 Lingling _________this one?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5021263" algn="l"/>
                <a:tab pos="5114925" algn="l"/>
                <a:tab pos="8609013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took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taking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take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课外拓展提优-通.EPS" descr="id:214749325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53548" y="1268760"/>
            <a:ext cx="7624445" cy="81026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82638" y="279910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971940" y="402414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67825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02325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021263" algn="l"/>
                <a:tab pos="7893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walked _________one hour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5021263" algn="l"/>
                <a:tab pos="7893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021263" algn="l"/>
                <a:tab pos="7893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arrived _________six o’clock _________the afternoon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5021263" algn="l"/>
                <a:tab pos="7893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1793875" indent="-1793875">
              <a:spcAft>
                <a:spcPts val="0"/>
              </a:spcAft>
              <a:tabLst>
                <a:tab pos="5021263" algn="l"/>
                <a:tab pos="7893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05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see cars with _________license plates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车牌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the road? They use new energy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They’re good for our health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888490" hangingPunct="0">
              <a:spcAft>
                <a:spcPts val="0"/>
              </a:spcAft>
              <a:tabLst>
                <a:tab pos="5021263" algn="l"/>
                <a:tab pos="7893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blue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black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green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5400" y="3639961"/>
            <a:ext cx="2527518" cy="429013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82638" y="1064925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982638" y="228906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85724" y="359525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30651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94065"/>
            <a:ext cx="11485848" cy="453919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四、按要求完成下列句子。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Lingling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took these pictures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对画线部分提问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went there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plane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对画线部分提问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arrived there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11 o’clock in the morning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对画线部分提问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_______________________________________________________________</a:t>
            </a:r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368460" y="2419533"/>
            <a:ext cx="4059060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Who took these pictures?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56626" y="3698436"/>
            <a:ext cx="3449919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How did he go there?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01218" y="4967034"/>
            <a:ext cx="4525534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When did they arrive there?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9673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764" y="891490"/>
            <a:ext cx="11459670" cy="4389461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34831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一般过去时的特殊疑问句</a:t>
            </a:r>
            <a:endParaRPr lang="zh-CN" altLang="zh-CN" sz="105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当疑问词作主语或者作主语的修饰词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即定语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其语序为陈述语序。句型结构为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特殊疑问词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主语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谓语动词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其他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例如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room?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谁在房间里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05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当疑问词在句中作其他成分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如宾语、时间状语、地点状语、原因状语、方式状语等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其语序为疑问语序。句型结构为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特殊疑问词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一般疑问句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05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7695" y="860634"/>
            <a:ext cx="1639040" cy="489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8598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764" y="891491"/>
            <a:ext cx="11459670" cy="3833653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88850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含行为动词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特殊疑问词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动词原形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其他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例如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Huahua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last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weekend?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华华上周末做什么了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saw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film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她看电影了。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含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特殊疑问词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was/were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其他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例如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old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were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then?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那时你几岁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2600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538</TotalTime>
  <Words>1419</Words>
  <Application>Microsoft Office PowerPoint</Application>
  <PresentationFormat>自定义</PresentationFormat>
  <Paragraphs>125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2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407</cp:revision>
  <dcterms:created xsi:type="dcterms:W3CDTF">2020-11-06T05:24:00Z</dcterms:created>
  <dcterms:modified xsi:type="dcterms:W3CDTF">2025-06-15T10:44:17Z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